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3" r:id="rId19"/>
    <p:sldId id="334" r:id="rId20"/>
    <p:sldId id="338" r:id="rId21"/>
    <p:sldId id="352" r:id="rId22"/>
    <p:sldId id="351"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A0ACD5-A798-4805-B165-85866903F677}" v="4" dt="2018-04-05T21:17:00.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58" d="100"/>
          <a:sy n="58" d="100"/>
        </p:scale>
        <p:origin x="348" y="66"/>
      </p:cViewPr>
      <p:guideLst/>
    </p:cSldViewPr>
  </p:slideViewPr>
  <p:notesTextViewPr>
    <p:cViewPr>
      <p:scale>
        <a:sx n="1" d="1"/>
        <a:sy n="1" d="1"/>
      </p:scale>
      <p:origin x="0" y="-1176"/>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2017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Adventure Works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Logic App is triggered when messages are added to a Service Bus queue, and sends SMS messages to hotel staff when negative guest sentiment is detected in the chat.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Adventure Works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Adventure Works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Adventure Works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Adventure Works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Adventure Works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Adventure Work’s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Adventure Works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6/26/2018 1:31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travel specializes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Adventure Works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Adventure Works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Adventure Works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Preferred solution architecture diagram" title="Preferred solution architecture">
            <a:extLst>
              <a:ext uri="{FF2B5EF4-FFF2-40B4-BE49-F238E27FC236}">
                <a16:creationId xmlns:a16="http://schemas.microsoft.com/office/drawing/2014/main" id="{66213196-0F75-48C7-BD63-D8885002CE15}"/>
              </a:ext>
            </a:extLst>
          </p:cNvPr>
          <p:cNvPicPr>
            <a:picLocks noChangeAspect="1"/>
          </p:cNvPicPr>
          <p:nvPr/>
        </p:nvPicPr>
        <p:blipFill>
          <a:blip r:embed="rId3"/>
          <a:stretch>
            <a:fillRect/>
          </a:stretch>
        </p:blipFill>
        <p:spPr>
          <a:xfrm>
            <a:off x="1389530" y="1110205"/>
            <a:ext cx="9412940" cy="5463598"/>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a:t>
            </a:r>
            <a:r>
              <a:rPr lang="en-US" sz="2800" dirty="0" err="1">
                <a:solidFill>
                  <a:schemeClr val="tx1"/>
                </a:solidFill>
              </a:rPr>
              <a:t>QnA</a:t>
            </a:r>
            <a:r>
              <a:rPr lang="en-US" sz="2800" dirty="0">
                <a:solidFill>
                  <a:schemeClr val="tx1"/>
                </a:solidFill>
              </a:rPr>
              <a:t>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a:t>
            </a:r>
            <a:r>
              <a:rPr lang="en-US" sz="2800" dirty="0" err="1">
                <a:solidFill>
                  <a:schemeClr val="tx1"/>
                </a:solidFill>
                <a:latin typeface="+mj-lt"/>
              </a:rPr>
              <a:t>QnA</a:t>
            </a:r>
            <a:r>
              <a:rPr lang="en-US" sz="2800" dirty="0">
                <a:solidFill>
                  <a:schemeClr val="tx1"/>
                </a:solidFill>
                <a:latin typeface="+mj-lt"/>
              </a:rPr>
              <a:t>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556460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Facilitate learning real-time analytics without IoT, by enabling intelligent conversation in a machine learning-enabled, real-time chat pipeline to allow hotel guests to chat with one another, and to communicate directly with the concierge. Apply analytics to visualize customer sentiment in real-time. Implement a lambda architecture, and enable web-based real-time messaging.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Leverage Cognitive Services (LUIS &amp; Text Analytics API)</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Process Events with Web Jobs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Index with Search</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Archive with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with Power BI Q&amp;A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Adventure Works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Adventure </a:t>
            </a:r>
            <a:r>
              <a:rPr lang="en-US" sz="3600">
                <a:solidFill>
                  <a:schemeClr val="tx1"/>
                </a:solidFill>
                <a:cs typeface="Segoe UI Semilight" panose="020B0402040204020203" pitchFamily="34" charset="0"/>
              </a:rPr>
              <a:t>Works </a:t>
            </a:r>
            <a:r>
              <a:rPr lang="en-US" sz="3600" dirty="0">
                <a:solidFill>
                  <a:schemeClr val="tx1"/>
                </a:solidFill>
                <a:cs typeface="Segoe UI Semilight" panose="020B0402040204020203" pitchFamily="34" charset="0"/>
              </a:rPr>
              <a:t>t</a:t>
            </a:r>
            <a:r>
              <a:rPr lang="en-US" sz="3600">
                <a:solidFill>
                  <a:schemeClr val="tx1"/>
                </a:solidFill>
                <a:cs typeface="Segoe UI Semilight" panose="020B0402040204020203" pitchFamily="34" charset="0"/>
              </a:rPr>
              <a:t>ravel </a:t>
            </a:r>
            <a:r>
              <a:rPr lang="en-US" sz="3600" dirty="0">
                <a:solidFill>
                  <a:schemeClr val="tx1"/>
                </a:solidFill>
                <a:cs typeface="Segoe UI Semilight" panose="020B0402040204020203" pitchFamily="34" charset="0"/>
              </a:rPr>
              <a:t>specializes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Wants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lnSpcReduction="1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3011</Words>
  <Application>Microsoft Office PowerPoint</Application>
  <PresentationFormat>Widescreen</PresentationFormat>
  <Paragraphs>294</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2018-06-26T17:34:06Z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